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93112295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93112295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93112295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93112295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93112295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93112295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9311229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9311229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93112295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93112295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93112295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93112295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93112295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93112295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93112295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93112295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93112295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93112295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3112295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93112295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693112295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693112295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93112295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93112295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93112295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93112295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93112295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93112295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93112295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93112295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93112295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93112295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93112295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93112295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93112295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93112295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93112295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93112295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93112295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93112295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93112295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93112295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693112295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693112295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93112295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93112295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93112295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93112295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93112295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93112295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93112295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93112295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93112295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93112295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93112295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93112295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93112295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93112295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93112295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93112295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93112295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93112295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93112295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93112295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9311229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9311229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93112295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93112295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93112295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93112295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93112295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93112295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93112295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93112295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93112295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93112295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93112295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93112295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93112295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93112295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93112295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93112295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93112295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93112295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93112295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93112295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93112295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93112295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93112295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93112295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93112295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93112295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93112295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93112295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93112295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93112295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93112295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93112295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93112295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93112295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93112295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93112295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93112295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93112295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93112295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93112295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93112295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93112295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93112295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93112295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93112295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93112295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93112295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93112295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93112295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93112295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93112295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93112295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93112295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9311229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93112295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93112295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43.png"/><Relationship Id="rId5" Type="http://schemas.openxmlformats.org/officeDocument/2006/relationships/image" Target="../media/image64.png"/><Relationship Id="rId6"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 Id="rId4" Type="http://schemas.openxmlformats.org/officeDocument/2006/relationships/image" Target="../media/image76.png"/><Relationship Id="rId5"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6.png"/><Relationship Id="rId4" Type="http://schemas.openxmlformats.org/officeDocument/2006/relationships/image" Target="../media/image89.png"/><Relationship Id="rId5"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1.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7.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097425" y="2751675"/>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Lesson 2</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152400" y="152400"/>
            <a:ext cx="8839201" cy="3799064"/>
          </a:xfrm>
          <a:prstGeom prst="rect">
            <a:avLst/>
          </a:prstGeom>
          <a:noFill/>
          <a:ln>
            <a:noFill/>
          </a:ln>
        </p:spPr>
      </p:pic>
      <p:sp>
        <p:nvSpPr>
          <p:cNvPr id="124" name="Google Shape;124;p22"/>
          <p:cNvSpPr txBox="1"/>
          <p:nvPr/>
        </p:nvSpPr>
        <p:spPr>
          <a:xfrm>
            <a:off x="4219275" y="3836500"/>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Validated questionnaire</a:t>
            </a:r>
            <a:endParaRPr sz="800">
              <a:solidFill>
                <a:schemeClr val="dk2"/>
              </a:solidFill>
            </a:endParaRPr>
          </a:p>
        </p:txBody>
      </p:sp>
      <p:sp>
        <p:nvSpPr>
          <p:cNvPr id="125" name="Google Shape;125;p22"/>
          <p:cNvSpPr txBox="1"/>
          <p:nvPr/>
        </p:nvSpPr>
        <p:spPr>
          <a:xfrm>
            <a:off x="2957350" y="383650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observations</a:t>
            </a:r>
            <a:endParaRPr sz="800">
              <a:solidFill>
                <a:schemeClr val="dk2"/>
              </a:solidFill>
            </a:endParaRPr>
          </a:p>
        </p:txBody>
      </p:sp>
      <p:sp>
        <p:nvSpPr>
          <p:cNvPr id="126" name="Google Shape;126;p22"/>
          <p:cNvSpPr txBox="1"/>
          <p:nvPr/>
        </p:nvSpPr>
        <p:spPr>
          <a:xfrm>
            <a:off x="3570700" y="389815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interview</a:t>
            </a:r>
            <a:endParaRPr sz="800">
              <a:solidFill>
                <a:schemeClr val="dk2"/>
              </a:solidFill>
            </a:endParaRPr>
          </a:p>
        </p:txBody>
      </p:sp>
      <p:sp>
        <p:nvSpPr>
          <p:cNvPr id="127" name="Google Shape;127;p22"/>
          <p:cNvSpPr txBox="1"/>
          <p:nvPr/>
        </p:nvSpPr>
        <p:spPr>
          <a:xfrm>
            <a:off x="4903075" y="3713350"/>
            <a:ext cx="90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Post experience interview</a:t>
            </a:r>
            <a:endParaRPr sz="800">
              <a:solidFill>
                <a:schemeClr val="dk2"/>
              </a:solidFill>
            </a:endParaRPr>
          </a:p>
        </p:txBody>
      </p:sp>
      <p:sp>
        <p:nvSpPr>
          <p:cNvPr id="128" name="Google Shape;128;p22"/>
          <p:cNvSpPr txBox="1"/>
          <p:nvPr/>
        </p:nvSpPr>
        <p:spPr>
          <a:xfrm>
            <a:off x="5481200" y="3774850"/>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Psychological sensing</a:t>
            </a:r>
            <a:endParaRPr sz="800">
              <a:solidFill>
                <a:schemeClr val="dk2"/>
              </a:solidFill>
            </a:endParaRPr>
          </a:p>
        </p:txBody>
      </p:sp>
      <p:sp>
        <p:nvSpPr>
          <p:cNvPr id="129" name="Google Shape;129;p22"/>
          <p:cNvSpPr txBox="1"/>
          <p:nvPr/>
        </p:nvSpPr>
        <p:spPr>
          <a:xfrm>
            <a:off x="6235450" y="3804575"/>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Testimony</a:t>
            </a:r>
            <a:endParaRPr sz="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152400" y="152400"/>
            <a:ext cx="8839203" cy="3932347"/>
          </a:xfrm>
          <a:prstGeom prst="rect">
            <a:avLst/>
          </a:prstGeom>
          <a:noFill/>
          <a:ln>
            <a:noFill/>
          </a:ln>
        </p:spPr>
      </p:pic>
      <p:sp>
        <p:nvSpPr>
          <p:cNvPr id="135" name="Google Shape;135;p23"/>
          <p:cNvSpPr txBox="1"/>
          <p:nvPr/>
        </p:nvSpPr>
        <p:spPr>
          <a:xfrm>
            <a:off x="5221775" y="3851850"/>
            <a:ext cx="113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Loss of self-</a:t>
            </a:r>
            <a:r>
              <a:rPr lang="en-GB" sz="800">
                <a:solidFill>
                  <a:schemeClr val="dk2"/>
                </a:solidFill>
              </a:rPr>
              <a:t>consciousness</a:t>
            </a:r>
            <a:endParaRPr sz="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p:cNvPicPr preferRelativeResize="0"/>
          <p:nvPr/>
        </p:nvPicPr>
        <p:blipFill>
          <a:blip r:embed="rId3">
            <a:alphaModFix/>
          </a:blip>
          <a:stretch>
            <a:fillRect/>
          </a:stretch>
        </p:blipFill>
        <p:spPr>
          <a:xfrm>
            <a:off x="152400" y="152400"/>
            <a:ext cx="4240735"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152400" y="152400"/>
            <a:ext cx="8839201" cy="4179670"/>
          </a:xfrm>
          <a:prstGeom prst="rect">
            <a:avLst/>
          </a:prstGeom>
          <a:noFill/>
          <a:ln>
            <a:noFill/>
          </a:ln>
        </p:spPr>
      </p:pic>
      <p:sp>
        <p:nvSpPr>
          <p:cNvPr id="146" name="Google Shape;146;p25"/>
          <p:cNvSpPr txBox="1"/>
          <p:nvPr/>
        </p:nvSpPr>
        <p:spPr>
          <a:xfrm>
            <a:off x="3142500" y="3973425"/>
            <a:ext cx="1137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Disorientation</a:t>
            </a:r>
            <a:endParaRPr sz="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152400" y="152400"/>
            <a:ext cx="8839201" cy="3907282"/>
          </a:xfrm>
          <a:prstGeom prst="rect">
            <a:avLst/>
          </a:prstGeom>
          <a:noFill/>
          <a:ln>
            <a:noFill/>
          </a:ln>
        </p:spPr>
      </p:pic>
      <p:sp>
        <p:nvSpPr>
          <p:cNvPr id="152" name="Google Shape;152;p26"/>
          <p:cNvSpPr txBox="1"/>
          <p:nvPr/>
        </p:nvSpPr>
        <p:spPr>
          <a:xfrm>
            <a:off x="4358450" y="3908575"/>
            <a:ext cx="1137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Oculomotor</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152400" y="152400"/>
            <a:ext cx="8839201" cy="4320242"/>
          </a:xfrm>
          <a:prstGeom prst="rect">
            <a:avLst/>
          </a:prstGeom>
          <a:noFill/>
          <a:ln>
            <a:noFill/>
          </a:ln>
        </p:spPr>
      </p:pic>
      <p:sp>
        <p:nvSpPr>
          <p:cNvPr id="158" name="Google Shape;158;p27"/>
          <p:cNvSpPr txBox="1"/>
          <p:nvPr/>
        </p:nvSpPr>
        <p:spPr>
          <a:xfrm>
            <a:off x="4719175" y="4249975"/>
            <a:ext cx="113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Cyber Sickness Q’nnaire</a:t>
            </a:r>
            <a:endParaRPr sz="800">
              <a:solidFill>
                <a:schemeClr val="dk2"/>
              </a:solidFill>
            </a:endParaRPr>
          </a:p>
        </p:txBody>
      </p:sp>
      <p:sp>
        <p:nvSpPr>
          <p:cNvPr id="159" name="Google Shape;159;p27"/>
          <p:cNvSpPr txBox="1"/>
          <p:nvPr/>
        </p:nvSpPr>
        <p:spPr>
          <a:xfrm>
            <a:off x="5937575" y="4249975"/>
            <a:ext cx="113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VR </a:t>
            </a:r>
            <a:r>
              <a:rPr lang="en-GB" sz="800">
                <a:solidFill>
                  <a:schemeClr val="dk2"/>
                </a:solidFill>
              </a:rPr>
              <a:t>Sickness Q’nnaire</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152400" y="152400"/>
            <a:ext cx="8839199" cy="3974266"/>
          </a:xfrm>
          <a:prstGeom prst="rect">
            <a:avLst/>
          </a:prstGeom>
          <a:noFill/>
          <a:ln>
            <a:noFill/>
          </a:ln>
        </p:spPr>
      </p:pic>
      <p:sp>
        <p:nvSpPr>
          <p:cNvPr id="165" name="Google Shape;165;p28"/>
          <p:cNvSpPr txBox="1"/>
          <p:nvPr/>
        </p:nvSpPr>
        <p:spPr>
          <a:xfrm>
            <a:off x="3260025" y="4126675"/>
            <a:ext cx="1137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For Screens</a:t>
            </a:r>
            <a:endParaRPr sz="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152400" y="152400"/>
            <a:ext cx="6112776"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2400" y="152400"/>
            <a:ext cx="8839200" cy="44545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1"/>
          <p:cNvPicPr preferRelativeResize="0"/>
          <p:nvPr/>
        </p:nvPicPr>
        <p:blipFill>
          <a:blip r:embed="rId3">
            <a:alphaModFix/>
          </a:blip>
          <a:stretch>
            <a:fillRect/>
          </a:stretch>
        </p:blipFill>
        <p:spPr>
          <a:xfrm>
            <a:off x="152400" y="152400"/>
            <a:ext cx="8839200" cy="441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70716"/>
            <a:ext cx="9144001" cy="4901059"/>
          </a:xfrm>
          <a:prstGeom prst="rect">
            <a:avLst/>
          </a:prstGeom>
          <a:noFill/>
          <a:ln>
            <a:noFill/>
          </a:ln>
        </p:spPr>
      </p:pic>
      <p:sp>
        <p:nvSpPr>
          <p:cNvPr id="60" name="Google Shape;60;p14"/>
          <p:cNvSpPr txBox="1"/>
          <p:nvPr/>
        </p:nvSpPr>
        <p:spPr>
          <a:xfrm>
            <a:off x="2823450" y="4622750"/>
            <a:ext cx="81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Wide FOV</a:t>
            </a:r>
            <a:endParaRPr sz="1000">
              <a:solidFill>
                <a:schemeClr val="dk2"/>
              </a:solidFill>
            </a:endParaRPr>
          </a:p>
        </p:txBody>
      </p:sp>
      <p:sp>
        <p:nvSpPr>
          <p:cNvPr id="61" name="Google Shape;61;p14"/>
          <p:cNvSpPr txBox="1"/>
          <p:nvPr/>
        </p:nvSpPr>
        <p:spPr>
          <a:xfrm>
            <a:off x="4847625" y="4545800"/>
            <a:ext cx="102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8K resolution Display</a:t>
            </a:r>
            <a:endParaRPr sz="1000">
              <a:solidFill>
                <a:schemeClr val="dk2"/>
              </a:solidFill>
            </a:endParaRPr>
          </a:p>
        </p:txBody>
      </p:sp>
      <p:sp>
        <p:nvSpPr>
          <p:cNvPr id="62" name="Google Shape;62;p14"/>
          <p:cNvSpPr txBox="1"/>
          <p:nvPr/>
        </p:nvSpPr>
        <p:spPr>
          <a:xfrm>
            <a:off x="6365525" y="4622750"/>
            <a:ext cx="81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a:t>
            </a:r>
            <a:endParaRPr sz="1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2"/>
          <p:cNvPicPr preferRelativeResize="0"/>
          <p:nvPr/>
        </p:nvPicPr>
        <p:blipFill>
          <a:blip r:embed="rId3">
            <a:alphaModFix/>
          </a:blip>
          <a:stretch>
            <a:fillRect/>
          </a:stretch>
        </p:blipFill>
        <p:spPr>
          <a:xfrm>
            <a:off x="152400" y="152400"/>
            <a:ext cx="8839200" cy="4524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3"/>
          <p:cNvPicPr preferRelativeResize="0"/>
          <p:nvPr/>
        </p:nvPicPr>
        <p:blipFill>
          <a:blip r:embed="rId3">
            <a:alphaModFix/>
          </a:blip>
          <a:stretch>
            <a:fillRect/>
          </a:stretch>
        </p:blipFill>
        <p:spPr>
          <a:xfrm>
            <a:off x="152400" y="152400"/>
            <a:ext cx="8839200" cy="46839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152400" y="152400"/>
            <a:ext cx="8839200" cy="43276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2097425" y="2751675"/>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Lesson 4</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6"/>
          <p:cNvPicPr preferRelativeResize="0"/>
          <p:nvPr/>
        </p:nvPicPr>
        <p:blipFill>
          <a:blip r:embed="rId3">
            <a:alphaModFix/>
          </a:blip>
          <a:stretch>
            <a:fillRect/>
          </a:stretch>
        </p:blipFill>
        <p:spPr>
          <a:xfrm>
            <a:off x="152400" y="152400"/>
            <a:ext cx="3919051" cy="2301000"/>
          </a:xfrm>
          <a:prstGeom prst="rect">
            <a:avLst/>
          </a:prstGeom>
          <a:noFill/>
          <a:ln>
            <a:noFill/>
          </a:ln>
        </p:spPr>
      </p:pic>
      <p:pic>
        <p:nvPicPr>
          <p:cNvPr id="206" name="Google Shape;206;p36"/>
          <p:cNvPicPr preferRelativeResize="0"/>
          <p:nvPr/>
        </p:nvPicPr>
        <p:blipFill>
          <a:blip r:embed="rId4">
            <a:alphaModFix/>
          </a:blip>
          <a:stretch>
            <a:fillRect/>
          </a:stretch>
        </p:blipFill>
        <p:spPr>
          <a:xfrm>
            <a:off x="4520425" y="152400"/>
            <a:ext cx="4359949" cy="1959101"/>
          </a:xfrm>
          <a:prstGeom prst="rect">
            <a:avLst/>
          </a:prstGeom>
          <a:noFill/>
          <a:ln>
            <a:noFill/>
          </a:ln>
        </p:spPr>
      </p:pic>
      <p:pic>
        <p:nvPicPr>
          <p:cNvPr id="207" name="Google Shape;207;p36"/>
          <p:cNvPicPr preferRelativeResize="0"/>
          <p:nvPr/>
        </p:nvPicPr>
        <p:blipFill>
          <a:blip r:embed="rId5">
            <a:alphaModFix/>
          </a:blip>
          <a:stretch>
            <a:fillRect/>
          </a:stretch>
        </p:blipFill>
        <p:spPr>
          <a:xfrm>
            <a:off x="152400" y="2605800"/>
            <a:ext cx="4196400" cy="1909400"/>
          </a:xfrm>
          <a:prstGeom prst="rect">
            <a:avLst/>
          </a:prstGeom>
          <a:noFill/>
          <a:ln>
            <a:noFill/>
          </a:ln>
        </p:spPr>
      </p:pic>
      <p:pic>
        <p:nvPicPr>
          <p:cNvPr id="208" name="Google Shape;208;p36"/>
          <p:cNvPicPr preferRelativeResize="0"/>
          <p:nvPr/>
        </p:nvPicPr>
        <p:blipFill>
          <a:blip r:embed="rId6">
            <a:alphaModFix/>
          </a:blip>
          <a:stretch>
            <a:fillRect/>
          </a:stretch>
        </p:blipFill>
        <p:spPr>
          <a:xfrm>
            <a:off x="4455200" y="2513888"/>
            <a:ext cx="4490398" cy="20932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7"/>
          <p:cNvPicPr preferRelativeResize="0"/>
          <p:nvPr/>
        </p:nvPicPr>
        <p:blipFill>
          <a:blip r:embed="rId3">
            <a:alphaModFix/>
          </a:blip>
          <a:stretch>
            <a:fillRect/>
          </a:stretch>
        </p:blipFill>
        <p:spPr>
          <a:xfrm>
            <a:off x="152400" y="152400"/>
            <a:ext cx="4419601" cy="206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8"/>
          <p:cNvPicPr preferRelativeResize="0"/>
          <p:nvPr/>
        </p:nvPicPr>
        <p:blipFill>
          <a:blip r:embed="rId3">
            <a:alphaModFix/>
          </a:blip>
          <a:stretch>
            <a:fillRect/>
          </a:stretch>
        </p:blipFill>
        <p:spPr>
          <a:xfrm>
            <a:off x="152400" y="152400"/>
            <a:ext cx="8839199" cy="46799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9"/>
          <p:cNvPicPr preferRelativeResize="0"/>
          <p:nvPr/>
        </p:nvPicPr>
        <p:blipFill>
          <a:blip r:embed="rId3">
            <a:alphaModFix/>
          </a:blip>
          <a:stretch>
            <a:fillRect/>
          </a:stretch>
        </p:blipFill>
        <p:spPr>
          <a:xfrm>
            <a:off x="152400" y="152400"/>
            <a:ext cx="8839197" cy="4406000"/>
          </a:xfrm>
          <a:prstGeom prst="rect">
            <a:avLst/>
          </a:prstGeom>
          <a:noFill/>
          <a:ln>
            <a:noFill/>
          </a:ln>
        </p:spPr>
      </p:pic>
      <p:sp>
        <p:nvSpPr>
          <p:cNvPr id="224" name="Google Shape;224;p39"/>
          <p:cNvSpPr txBox="1"/>
          <p:nvPr/>
        </p:nvSpPr>
        <p:spPr>
          <a:xfrm>
            <a:off x="6667500" y="3800350"/>
            <a:ext cx="21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Did not enable Developer Mode on the Meta app on the phone</a:t>
            </a:r>
            <a:endParaRPr sz="10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152400" y="152400"/>
            <a:ext cx="8839197" cy="4761908"/>
          </a:xfrm>
          <a:prstGeom prst="rect">
            <a:avLst/>
          </a:prstGeom>
          <a:noFill/>
          <a:ln>
            <a:noFill/>
          </a:ln>
        </p:spPr>
      </p:pic>
      <p:sp>
        <p:nvSpPr>
          <p:cNvPr id="230" name="Google Shape;230;p40"/>
          <p:cNvSpPr txBox="1"/>
          <p:nvPr/>
        </p:nvSpPr>
        <p:spPr>
          <a:xfrm>
            <a:off x="4312250" y="4459575"/>
            <a:ext cx="69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2"/>
                </a:solidFill>
              </a:rPr>
              <a:t>app.ts</a:t>
            </a:r>
            <a:endParaRPr sz="10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1"/>
          <p:cNvPicPr preferRelativeResize="0"/>
          <p:nvPr/>
        </p:nvPicPr>
        <p:blipFill>
          <a:blip r:embed="rId3">
            <a:alphaModFix/>
          </a:blip>
          <a:stretch>
            <a:fillRect/>
          </a:stretch>
        </p:blipFill>
        <p:spPr>
          <a:xfrm>
            <a:off x="152400" y="152400"/>
            <a:ext cx="8839199" cy="4050468"/>
          </a:xfrm>
          <a:prstGeom prst="rect">
            <a:avLst/>
          </a:prstGeom>
          <a:noFill/>
          <a:ln>
            <a:noFill/>
          </a:ln>
        </p:spPr>
      </p:pic>
      <p:sp>
        <p:nvSpPr>
          <p:cNvPr id="236" name="Google Shape;236;p41"/>
          <p:cNvSpPr txBox="1"/>
          <p:nvPr/>
        </p:nvSpPr>
        <p:spPr>
          <a:xfrm>
            <a:off x="4783675" y="3997775"/>
            <a:ext cx="118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2"/>
                </a:solidFill>
              </a:rPr>
              <a:t>package.json</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207475"/>
            <a:ext cx="9143999" cy="4175835"/>
          </a:xfrm>
          <a:prstGeom prst="rect">
            <a:avLst/>
          </a:prstGeom>
          <a:noFill/>
          <a:ln>
            <a:noFill/>
          </a:ln>
        </p:spPr>
      </p:pic>
      <p:sp>
        <p:nvSpPr>
          <p:cNvPr id="68" name="Google Shape;68;p15"/>
          <p:cNvSpPr txBox="1"/>
          <p:nvPr/>
        </p:nvSpPr>
        <p:spPr>
          <a:xfrm>
            <a:off x="3345000" y="4162550"/>
            <a:ext cx="12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Higher Spatial Prescence</a:t>
            </a:r>
            <a:endParaRPr sz="800">
              <a:solidFill>
                <a:schemeClr val="dk2"/>
              </a:solidFill>
            </a:endParaRPr>
          </a:p>
        </p:txBody>
      </p:sp>
      <p:sp>
        <p:nvSpPr>
          <p:cNvPr id="69" name="Google Shape;69;p15"/>
          <p:cNvSpPr txBox="1"/>
          <p:nvPr/>
        </p:nvSpPr>
        <p:spPr>
          <a:xfrm>
            <a:off x="4276000" y="4162550"/>
            <a:ext cx="8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Higher place illuision</a:t>
            </a:r>
            <a:endParaRPr sz="800">
              <a:solidFill>
                <a:schemeClr val="dk2"/>
              </a:solidFill>
            </a:endParaRPr>
          </a:p>
        </p:txBody>
      </p:sp>
      <p:sp>
        <p:nvSpPr>
          <p:cNvPr id="70" name="Google Shape;70;p15"/>
          <p:cNvSpPr txBox="1"/>
          <p:nvPr/>
        </p:nvSpPr>
        <p:spPr>
          <a:xfrm>
            <a:off x="5608100" y="4162550"/>
            <a:ext cx="8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Lower cybersickness</a:t>
            </a:r>
            <a:endParaRPr sz="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2"/>
          <p:cNvPicPr preferRelativeResize="0"/>
          <p:nvPr/>
        </p:nvPicPr>
        <p:blipFill>
          <a:blip r:embed="rId3">
            <a:alphaModFix/>
          </a:blip>
          <a:stretch>
            <a:fillRect/>
          </a:stretch>
        </p:blipFill>
        <p:spPr>
          <a:xfrm>
            <a:off x="152400" y="152400"/>
            <a:ext cx="8839201" cy="4251266"/>
          </a:xfrm>
          <a:prstGeom prst="rect">
            <a:avLst/>
          </a:prstGeom>
          <a:noFill/>
          <a:ln>
            <a:noFill/>
          </a:ln>
        </p:spPr>
      </p:pic>
      <p:sp>
        <p:nvSpPr>
          <p:cNvPr id="242" name="Google Shape;242;p42"/>
          <p:cNvSpPr txBox="1"/>
          <p:nvPr/>
        </p:nvSpPr>
        <p:spPr>
          <a:xfrm>
            <a:off x="4783675" y="3997775"/>
            <a:ext cx="1847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2"/>
                </a:solidFill>
              </a:rPr>
              <a:t>package-lock.json</a:t>
            </a:r>
            <a:endParaRPr sz="10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3"/>
          <p:cNvPicPr preferRelativeResize="0"/>
          <p:nvPr/>
        </p:nvPicPr>
        <p:blipFill>
          <a:blip r:embed="rId3">
            <a:alphaModFix/>
          </a:blip>
          <a:stretch>
            <a:fillRect/>
          </a:stretch>
        </p:blipFill>
        <p:spPr>
          <a:xfrm>
            <a:off x="152400" y="152400"/>
            <a:ext cx="8839200" cy="3995627"/>
          </a:xfrm>
          <a:prstGeom prst="rect">
            <a:avLst/>
          </a:prstGeom>
          <a:noFill/>
          <a:ln>
            <a:noFill/>
          </a:ln>
        </p:spPr>
      </p:pic>
      <p:pic>
        <p:nvPicPr>
          <p:cNvPr id="248" name="Google Shape;248;p43"/>
          <p:cNvPicPr preferRelativeResize="0"/>
          <p:nvPr/>
        </p:nvPicPr>
        <p:blipFill>
          <a:blip r:embed="rId4">
            <a:alphaModFix/>
          </a:blip>
          <a:stretch>
            <a:fillRect/>
          </a:stretch>
        </p:blipFill>
        <p:spPr>
          <a:xfrm>
            <a:off x="4017147" y="2460325"/>
            <a:ext cx="933325" cy="1781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4"/>
          <p:cNvPicPr preferRelativeResize="0"/>
          <p:nvPr/>
        </p:nvPicPr>
        <p:blipFill>
          <a:blip r:embed="rId3">
            <a:alphaModFix/>
          </a:blip>
          <a:stretch>
            <a:fillRect/>
          </a:stretch>
        </p:blipFill>
        <p:spPr>
          <a:xfrm>
            <a:off x="152400" y="152400"/>
            <a:ext cx="8839200" cy="41032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152400" y="152400"/>
            <a:ext cx="8839201" cy="3403459"/>
          </a:xfrm>
          <a:prstGeom prst="rect">
            <a:avLst/>
          </a:prstGeom>
          <a:noFill/>
          <a:ln>
            <a:noFill/>
          </a:ln>
        </p:spPr>
      </p:pic>
      <p:sp>
        <p:nvSpPr>
          <p:cNvPr id="259" name="Google Shape;259;p45"/>
          <p:cNvSpPr txBox="1"/>
          <p:nvPr/>
        </p:nvSpPr>
        <p:spPr>
          <a:xfrm>
            <a:off x="3337450" y="3595875"/>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Coz we come from C++</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6"/>
          <p:cNvPicPr preferRelativeResize="0"/>
          <p:nvPr/>
        </p:nvPicPr>
        <p:blipFill>
          <a:blip r:embed="rId3">
            <a:alphaModFix/>
          </a:blip>
          <a:stretch>
            <a:fillRect/>
          </a:stretch>
        </p:blipFill>
        <p:spPr>
          <a:xfrm>
            <a:off x="152400" y="152400"/>
            <a:ext cx="8839201" cy="446545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7"/>
          <p:cNvPicPr preferRelativeResize="0"/>
          <p:nvPr/>
        </p:nvPicPr>
        <p:blipFill>
          <a:blip r:embed="rId3">
            <a:alphaModFix/>
          </a:blip>
          <a:stretch>
            <a:fillRect/>
          </a:stretch>
        </p:blipFill>
        <p:spPr>
          <a:xfrm>
            <a:off x="152400" y="152400"/>
            <a:ext cx="8839199" cy="4225966"/>
          </a:xfrm>
          <a:prstGeom prst="rect">
            <a:avLst/>
          </a:prstGeom>
          <a:noFill/>
          <a:ln>
            <a:noFill/>
          </a:ln>
        </p:spPr>
      </p:pic>
      <p:pic>
        <p:nvPicPr>
          <p:cNvPr id="270" name="Google Shape;270;p47"/>
          <p:cNvPicPr preferRelativeResize="0"/>
          <p:nvPr/>
        </p:nvPicPr>
        <p:blipFill>
          <a:blip r:embed="rId4">
            <a:alphaModFix/>
          </a:blip>
          <a:stretch>
            <a:fillRect/>
          </a:stretch>
        </p:blipFill>
        <p:spPr>
          <a:xfrm>
            <a:off x="1296900" y="1483537"/>
            <a:ext cx="7508825" cy="1088225"/>
          </a:xfrm>
          <a:prstGeom prst="rect">
            <a:avLst/>
          </a:prstGeom>
          <a:noFill/>
          <a:ln>
            <a:noFill/>
          </a:ln>
        </p:spPr>
      </p:pic>
      <p:pic>
        <p:nvPicPr>
          <p:cNvPr id="271" name="Google Shape;271;p47"/>
          <p:cNvPicPr preferRelativeResize="0"/>
          <p:nvPr/>
        </p:nvPicPr>
        <p:blipFill>
          <a:blip r:embed="rId5">
            <a:alphaModFix/>
          </a:blip>
          <a:stretch>
            <a:fillRect/>
          </a:stretch>
        </p:blipFill>
        <p:spPr>
          <a:xfrm>
            <a:off x="2864075" y="2620175"/>
            <a:ext cx="1352550" cy="1295400"/>
          </a:xfrm>
          <a:prstGeom prst="rect">
            <a:avLst/>
          </a:prstGeom>
          <a:noFill/>
          <a:ln>
            <a:noFill/>
          </a:ln>
        </p:spPr>
      </p:pic>
      <p:sp>
        <p:nvSpPr>
          <p:cNvPr id="272" name="Google Shape;272;p47"/>
          <p:cNvSpPr txBox="1"/>
          <p:nvPr/>
        </p:nvSpPr>
        <p:spPr>
          <a:xfrm>
            <a:off x="2761500" y="1021825"/>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Mining simulator</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152400" y="152400"/>
            <a:ext cx="8839199" cy="4333077"/>
          </a:xfrm>
          <a:prstGeom prst="rect">
            <a:avLst/>
          </a:prstGeom>
          <a:noFill/>
          <a:ln>
            <a:noFill/>
          </a:ln>
        </p:spPr>
      </p:pic>
      <p:sp>
        <p:nvSpPr>
          <p:cNvPr id="278" name="Google Shape;278;p48"/>
          <p:cNvSpPr txBox="1"/>
          <p:nvPr/>
        </p:nvSpPr>
        <p:spPr>
          <a:xfrm>
            <a:off x="4265975" y="783825"/>
            <a:ext cx="179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Metaverse app</a:t>
            </a:r>
            <a:endParaRPr sz="1800">
              <a:solidFill>
                <a:schemeClr val="dk2"/>
              </a:solidFill>
            </a:endParaRPr>
          </a:p>
        </p:txBody>
      </p:sp>
      <p:sp>
        <p:nvSpPr>
          <p:cNvPr id="279" name="Google Shape;279;p48"/>
          <p:cNvSpPr txBox="1"/>
          <p:nvPr/>
        </p:nvSpPr>
        <p:spPr>
          <a:xfrm>
            <a:off x="4762500" y="1983075"/>
            <a:ext cx="179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Limited funds</a:t>
            </a:r>
            <a:endParaRPr sz="1800">
              <a:solidFill>
                <a:schemeClr val="dk2"/>
              </a:solidFill>
            </a:endParaRPr>
          </a:p>
        </p:txBody>
      </p:sp>
      <p:pic>
        <p:nvPicPr>
          <p:cNvPr id="280" name="Google Shape;280;p48"/>
          <p:cNvPicPr preferRelativeResize="0"/>
          <p:nvPr/>
        </p:nvPicPr>
        <p:blipFill>
          <a:blip r:embed="rId4">
            <a:alphaModFix/>
          </a:blip>
          <a:stretch>
            <a:fillRect/>
          </a:stretch>
        </p:blipFill>
        <p:spPr>
          <a:xfrm>
            <a:off x="4613225" y="2603925"/>
            <a:ext cx="1371600" cy="133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9"/>
          <p:cNvPicPr preferRelativeResize="0"/>
          <p:nvPr/>
        </p:nvPicPr>
        <p:blipFill>
          <a:blip r:embed="rId3">
            <a:alphaModFix/>
          </a:blip>
          <a:stretch>
            <a:fillRect/>
          </a:stretch>
        </p:blipFill>
        <p:spPr>
          <a:xfrm>
            <a:off x="152400" y="152400"/>
            <a:ext cx="8839200" cy="4281819"/>
          </a:xfrm>
          <a:prstGeom prst="rect">
            <a:avLst/>
          </a:prstGeom>
          <a:noFill/>
          <a:ln>
            <a:noFill/>
          </a:ln>
        </p:spPr>
      </p:pic>
      <p:sp>
        <p:nvSpPr>
          <p:cNvPr id="286" name="Google Shape;286;p49"/>
          <p:cNvSpPr txBox="1"/>
          <p:nvPr/>
        </p:nvSpPr>
        <p:spPr>
          <a:xfrm>
            <a:off x="152400" y="2204150"/>
            <a:ext cx="42663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50">
                <a:solidFill>
                  <a:srgbClr val="232333"/>
                </a:solidFill>
              </a:rPr>
              <a:t>cross platform </a:t>
            </a:r>
            <a:r>
              <a:rPr b="1" lang="en-GB" sz="1150">
                <a:solidFill>
                  <a:srgbClr val="232333"/>
                </a:solidFill>
                <a:highlight>
                  <a:schemeClr val="accent5"/>
                </a:highlight>
              </a:rPr>
              <a:t>native </a:t>
            </a:r>
            <a:r>
              <a:rPr b="1" lang="en-GB" sz="1150">
                <a:solidFill>
                  <a:srgbClr val="232333"/>
                </a:solidFill>
              </a:rPr>
              <a:t>VR experience using a novel hand tracking. focus on implementing VR components with the same underlying code base across all these different things, you hope to align it to an open standard so that there is a vibrant developer ecosystem. Constantly improve.</a:t>
            </a:r>
            <a:endParaRPr sz="1800">
              <a:solidFill>
                <a:schemeClr val="dk2"/>
              </a:solidFill>
            </a:endParaRPr>
          </a:p>
        </p:txBody>
      </p:sp>
      <p:pic>
        <p:nvPicPr>
          <p:cNvPr id="287" name="Google Shape;287;p49"/>
          <p:cNvPicPr preferRelativeResize="0"/>
          <p:nvPr/>
        </p:nvPicPr>
        <p:blipFill>
          <a:blip r:embed="rId4">
            <a:alphaModFix/>
          </a:blip>
          <a:stretch>
            <a:fillRect/>
          </a:stretch>
        </p:blipFill>
        <p:spPr>
          <a:xfrm>
            <a:off x="5468675" y="3323638"/>
            <a:ext cx="685800" cy="714375"/>
          </a:xfrm>
          <a:prstGeom prst="rect">
            <a:avLst/>
          </a:prstGeom>
          <a:noFill/>
          <a:ln>
            <a:noFill/>
          </a:ln>
        </p:spPr>
      </p:pic>
      <p:pic>
        <p:nvPicPr>
          <p:cNvPr id="288" name="Google Shape;288;p49"/>
          <p:cNvPicPr preferRelativeResize="0"/>
          <p:nvPr/>
        </p:nvPicPr>
        <p:blipFill>
          <a:blip r:embed="rId5">
            <a:alphaModFix/>
          </a:blip>
          <a:stretch>
            <a:fillRect/>
          </a:stretch>
        </p:blipFill>
        <p:spPr>
          <a:xfrm>
            <a:off x="0" y="1156498"/>
            <a:ext cx="9144000" cy="10476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0"/>
          <p:cNvSpPr txBox="1"/>
          <p:nvPr/>
        </p:nvSpPr>
        <p:spPr>
          <a:xfrm>
            <a:off x="2205100" y="3001025"/>
            <a:ext cx="41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Lesson 5</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152400" y="152400"/>
            <a:ext cx="8183265"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0" y="0"/>
            <a:ext cx="9144000" cy="4217508"/>
          </a:xfrm>
          <a:prstGeom prst="rect">
            <a:avLst/>
          </a:prstGeom>
          <a:noFill/>
          <a:ln>
            <a:noFill/>
          </a:ln>
        </p:spPr>
      </p:pic>
      <p:sp>
        <p:nvSpPr>
          <p:cNvPr id="76" name="Google Shape;76;p16"/>
          <p:cNvSpPr txBox="1"/>
          <p:nvPr/>
        </p:nvSpPr>
        <p:spPr>
          <a:xfrm>
            <a:off x="6254950" y="3972600"/>
            <a:ext cx="105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cybersickness</a:t>
            </a:r>
            <a:endParaRPr sz="800">
              <a:solidFill>
                <a:schemeClr val="dk2"/>
              </a:solidFill>
            </a:endParaRPr>
          </a:p>
        </p:txBody>
      </p:sp>
      <p:sp>
        <p:nvSpPr>
          <p:cNvPr id="77" name="Google Shape;77;p16"/>
          <p:cNvSpPr txBox="1"/>
          <p:nvPr/>
        </p:nvSpPr>
        <p:spPr>
          <a:xfrm>
            <a:off x="3497425" y="3972600"/>
            <a:ext cx="61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flow</a:t>
            </a:r>
            <a:endParaRPr sz="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2"/>
          <p:cNvPicPr preferRelativeResize="0"/>
          <p:nvPr/>
        </p:nvPicPr>
        <p:blipFill>
          <a:blip r:embed="rId3">
            <a:alphaModFix/>
          </a:blip>
          <a:stretch>
            <a:fillRect/>
          </a:stretch>
        </p:blipFill>
        <p:spPr>
          <a:xfrm>
            <a:off x="152400" y="152400"/>
            <a:ext cx="8839201" cy="4223324"/>
          </a:xfrm>
          <a:prstGeom prst="rect">
            <a:avLst/>
          </a:prstGeom>
          <a:noFill/>
          <a:ln>
            <a:noFill/>
          </a:ln>
        </p:spPr>
      </p:pic>
      <p:pic>
        <p:nvPicPr>
          <p:cNvPr id="304" name="Google Shape;304;p52"/>
          <p:cNvPicPr preferRelativeResize="0"/>
          <p:nvPr/>
        </p:nvPicPr>
        <p:blipFill>
          <a:blip r:embed="rId4">
            <a:alphaModFix/>
          </a:blip>
          <a:stretch>
            <a:fillRect/>
          </a:stretch>
        </p:blipFill>
        <p:spPr>
          <a:xfrm>
            <a:off x="4091649" y="4451675"/>
            <a:ext cx="426250" cy="551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3"/>
          <p:cNvPicPr preferRelativeResize="0"/>
          <p:nvPr/>
        </p:nvPicPr>
        <p:blipFill>
          <a:blip r:embed="rId3">
            <a:alphaModFix/>
          </a:blip>
          <a:stretch>
            <a:fillRect/>
          </a:stretch>
        </p:blipFill>
        <p:spPr>
          <a:xfrm>
            <a:off x="152400" y="152400"/>
            <a:ext cx="8839200" cy="4288043"/>
          </a:xfrm>
          <a:prstGeom prst="rect">
            <a:avLst/>
          </a:prstGeom>
          <a:noFill/>
          <a:ln>
            <a:noFill/>
          </a:ln>
        </p:spPr>
      </p:pic>
      <p:pic>
        <p:nvPicPr>
          <p:cNvPr id="310" name="Google Shape;310;p53"/>
          <p:cNvPicPr preferRelativeResize="0"/>
          <p:nvPr/>
        </p:nvPicPr>
        <p:blipFill>
          <a:blip r:embed="rId4">
            <a:alphaModFix/>
          </a:blip>
          <a:stretch>
            <a:fillRect/>
          </a:stretch>
        </p:blipFill>
        <p:spPr>
          <a:xfrm>
            <a:off x="6241525" y="3255921"/>
            <a:ext cx="661650" cy="827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4"/>
          <p:cNvPicPr preferRelativeResize="0"/>
          <p:nvPr/>
        </p:nvPicPr>
        <p:blipFill>
          <a:blip r:embed="rId3">
            <a:alphaModFix/>
          </a:blip>
          <a:stretch>
            <a:fillRect/>
          </a:stretch>
        </p:blipFill>
        <p:spPr>
          <a:xfrm>
            <a:off x="152400" y="152400"/>
            <a:ext cx="8839198" cy="4266954"/>
          </a:xfrm>
          <a:prstGeom prst="rect">
            <a:avLst/>
          </a:prstGeom>
          <a:noFill/>
          <a:ln>
            <a:noFill/>
          </a:ln>
        </p:spPr>
      </p:pic>
      <p:pic>
        <p:nvPicPr>
          <p:cNvPr id="316" name="Google Shape;316;p54"/>
          <p:cNvPicPr preferRelativeResize="0"/>
          <p:nvPr/>
        </p:nvPicPr>
        <p:blipFill>
          <a:blip r:embed="rId4">
            <a:alphaModFix/>
          </a:blip>
          <a:stretch>
            <a:fillRect/>
          </a:stretch>
        </p:blipFill>
        <p:spPr>
          <a:xfrm>
            <a:off x="3058400" y="3033675"/>
            <a:ext cx="895350" cy="990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5"/>
          <p:cNvPicPr preferRelativeResize="0"/>
          <p:nvPr/>
        </p:nvPicPr>
        <p:blipFill>
          <a:blip r:embed="rId3">
            <a:alphaModFix/>
          </a:blip>
          <a:stretch>
            <a:fillRect/>
          </a:stretch>
        </p:blipFill>
        <p:spPr>
          <a:xfrm>
            <a:off x="152400" y="1410750"/>
            <a:ext cx="4662299" cy="3580350"/>
          </a:xfrm>
          <a:prstGeom prst="rect">
            <a:avLst/>
          </a:prstGeom>
          <a:noFill/>
          <a:ln>
            <a:noFill/>
          </a:ln>
        </p:spPr>
      </p:pic>
      <p:pic>
        <p:nvPicPr>
          <p:cNvPr id="322" name="Google Shape;322;p55"/>
          <p:cNvPicPr preferRelativeResize="0"/>
          <p:nvPr/>
        </p:nvPicPr>
        <p:blipFill>
          <a:blip r:embed="rId4">
            <a:alphaModFix/>
          </a:blip>
          <a:stretch>
            <a:fillRect/>
          </a:stretch>
        </p:blipFill>
        <p:spPr>
          <a:xfrm>
            <a:off x="152400" y="152400"/>
            <a:ext cx="7915600" cy="917525"/>
          </a:xfrm>
          <a:prstGeom prst="rect">
            <a:avLst/>
          </a:prstGeom>
          <a:noFill/>
          <a:ln>
            <a:noFill/>
          </a:ln>
        </p:spPr>
      </p:pic>
      <p:pic>
        <p:nvPicPr>
          <p:cNvPr id="323" name="Google Shape;323;p55"/>
          <p:cNvPicPr preferRelativeResize="0"/>
          <p:nvPr/>
        </p:nvPicPr>
        <p:blipFill>
          <a:blip r:embed="rId5">
            <a:alphaModFix/>
          </a:blip>
          <a:stretch>
            <a:fillRect/>
          </a:stretch>
        </p:blipFill>
        <p:spPr>
          <a:xfrm>
            <a:off x="5038899" y="793212"/>
            <a:ext cx="4024502" cy="2694370"/>
          </a:xfrm>
          <a:prstGeom prst="rect">
            <a:avLst/>
          </a:prstGeom>
          <a:noFill/>
          <a:ln>
            <a:noFill/>
          </a:ln>
        </p:spPr>
      </p:pic>
      <p:pic>
        <p:nvPicPr>
          <p:cNvPr id="324" name="Google Shape;324;p55"/>
          <p:cNvPicPr preferRelativeResize="0"/>
          <p:nvPr/>
        </p:nvPicPr>
        <p:blipFill>
          <a:blip r:embed="rId6">
            <a:alphaModFix/>
          </a:blip>
          <a:stretch>
            <a:fillRect/>
          </a:stretch>
        </p:blipFill>
        <p:spPr>
          <a:xfrm>
            <a:off x="5420300" y="3487575"/>
            <a:ext cx="2483857" cy="1655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6"/>
          <p:cNvPicPr preferRelativeResize="0"/>
          <p:nvPr/>
        </p:nvPicPr>
        <p:blipFill>
          <a:blip r:embed="rId3">
            <a:alphaModFix/>
          </a:blip>
          <a:stretch>
            <a:fillRect/>
          </a:stretch>
        </p:blipFill>
        <p:spPr>
          <a:xfrm>
            <a:off x="152400" y="152400"/>
            <a:ext cx="8839198" cy="4394750"/>
          </a:xfrm>
          <a:prstGeom prst="rect">
            <a:avLst/>
          </a:prstGeom>
          <a:noFill/>
          <a:ln>
            <a:noFill/>
          </a:ln>
        </p:spPr>
      </p:pic>
      <p:pic>
        <p:nvPicPr>
          <p:cNvPr id="330" name="Google Shape;330;p56"/>
          <p:cNvPicPr preferRelativeResize="0"/>
          <p:nvPr/>
        </p:nvPicPr>
        <p:blipFill>
          <a:blip r:embed="rId4">
            <a:alphaModFix/>
          </a:blip>
          <a:stretch>
            <a:fillRect/>
          </a:stretch>
        </p:blipFill>
        <p:spPr>
          <a:xfrm>
            <a:off x="486274" y="1821275"/>
            <a:ext cx="2282849" cy="20115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7"/>
          <p:cNvPicPr preferRelativeResize="0"/>
          <p:nvPr/>
        </p:nvPicPr>
        <p:blipFill>
          <a:blip r:embed="rId3">
            <a:alphaModFix/>
          </a:blip>
          <a:stretch>
            <a:fillRect/>
          </a:stretch>
        </p:blipFill>
        <p:spPr>
          <a:xfrm>
            <a:off x="152400" y="152400"/>
            <a:ext cx="8839200" cy="4204517"/>
          </a:xfrm>
          <a:prstGeom prst="rect">
            <a:avLst/>
          </a:prstGeom>
          <a:noFill/>
          <a:ln>
            <a:noFill/>
          </a:ln>
        </p:spPr>
      </p:pic>
      <p:pic>
        <p:nvPicPr>
          <p:cNvPr id="336" name="Google Shape;336;p57"/>
          <p:cNvPicPr preferRelativeResize="0"/>
          <p:nvPr/>
        </p:nvPicPr>
        <p:blipFill>
          <a:blip r:embed="rId4">
            <a:alphaModFix/>
          </a:blip>
          <a:stretch>
            <a:fillRect/>
          </a:stretch>
        </p:blipFill>
        <p:spPr>
          <a:xfrm>
            <a:off x="152398" y="1613875"/>
            <a:ext cx="3099350" cy="2965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8"/>
          <p:cNvPicPr preferRelativeResize="0"/>
          <p:nvPr/>
        </p:nvPicPr>
        <p:blipFill>
          <a:blip r:embed="rId3">
            <a:alphaModFix/>
          </a:blip>
          <a:stretch>
            <a:fillRect/>
          </a:stretch>
        </p:blipFill>
        <p:spPr>
          <a:xfrm>
            <a:off x="152400" y="152400"/>
            <a:ext cx="8839199" cy="4201592"/>
          </a:xfrm>
          <a:prstGeom prst="rect">
            <a:avLst/>
          </a:prstGeom>
          <a:noFill/>
          <a:ln>
            <a:noFill/>
          </a:ln>
        </p:spPr>
      </p:pic>
      <p:pic>
        <p:nvPicPr>
          <p:cNvPr id="342" name="Google Shape;342;p58"/>
          <p:cNvPicPr preferRelativeResize="0"/>
          <p:nvPr/>
        </p:nvPicPr>
        <p:blipFill>
          <a:blip r:embed="rId4">
            <a:alphaModFix/>
          </a:blip>
          <a:stretch>
            <a:fillRect/>
          </a:stretch>
        </p:blipFill>
        <p:spPr>
          <a:xfrm>
            <a:off x="152400" y="2359775"/>
            <a:ext cx="2769051" cy="199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152400" y="152400"/>
            <a:ext cx="8839200" cy="4378678"/>
          </a:xfrm>
          <a:prstGeom prst="rect">
            <a:avLst/>
          </a:prstGeom>
          <a:noFill/>
          <a:ln>
            <a:noFill/>
          </a:ln>
        </p:spPr>
      </p:pic>
      <p:pic>
        <p:nvPicPr>
          <p:cNvPr id="348" name="Google Shape;348;p59"/>
          <p:cNvPicPr preferRelativeResize="0"/>
          <p:nvPr/>
        </p:nvPicPr>
        <p:blipFill>
          <a:blip r:embed="rId4">
            <a:alphaModFix/>
          </a:blip>
          <a:stretch>
            <a:fillRect/>
          </a:stretch>
        </p:blipFill>
        <p:spPr>
          <a:xfrm>
            <a:off x="0" y="763625"/>
            <a:ext cx="3279749" cy="2440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751400" y="0"/>
            <a:ext cx="6911767"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1"/>
          <p:cNvPicPr preferRelativeResize="0"/>
          <p:nvPr/>
        </p:nvPicPr>
        <p:blipFill>
          <a:blip r:embed="rId3">
            <a:alphaModFix/>
          </a:blip>
          <a:stretch>
            <a:fillRect/>
          </a:stretch>
        </p:blipFill>
        <p:spPr>
          <a:xfrm>
            <a:off x="152400" y="152400"/>
            <a:ext cx="8839199" cy="4277902"/>
          </a:xfrm>
          <a:prstGeom prst="rect">
            <a:avLst/>
          </a:prstGeom>
          <a:noFill/>
          <a:ln>
            <a:noFill/>
          </a:ln>
        </p:spPr>
      </p:pic>
      <p:pic>
        <p:nvPicPr>
          <p:cNvPr id="359" name="Google Shape;359;p61"/>
          <p:cNvPicPr preferRelativeResize="0"/>
          <p:nvPr/>
        </p:nvPicPr>
        <p:blipFill>
          <a:blip r:embed="rId4">
            <a:alphaModFix/>
          </a:blip>
          <a:stretch>
            <a:fillRect/>
          </a:stretch>
        </p:blipFill>
        <p:spPr>
          <a:xfrm>
            <a:off x="3312250" y="3350374"/>
            <a:ext cx="951750" cy="57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0" cy="4194879"/>
          </a:xfrm>
          <a:prstGeom prst="rect">
            <a:avLst/>
          </a:prstGeom>
          <a:noFill/>
          <a:ln>
            <a:noFill/>
          </a:ln>
        </p:spPr>
      </p:pic>
      <p:sp>
        <p:nvSpPr>
          <p:cNvPr id="83" name="Google Shape;83;p17"/>
          <p:cNvSpPr txBox="1"/>
          <p:nvPr/>
        </p:nvSpPr>
        <p:spPr>
          <a:xfrm>
            <a:off x="3295425" y="3887075"/>
            <a:ext cx="61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flow</a:t>
            </a:r>
            <a:endParaRPr sz="800">
              <a:solidFill>
                <a:schemeClr val="dk2"/>
              </a:solidFill>
            </a:endParaRPr>
          </a:p>
        </p:txBody>
      </p:sp>
      <p:sp>
        <p:nvSpPr>
          <p:cNvPr id="84" name="Google Shape;84;p17"/>
          <p:cNvSpPr txBox="1"/>
          <p:nvPr/>
        </p:nvSpPr>
        <p:spPr>
          <a:xfrm>
            <a:off x="5367625" y="3919200"/>
            <a:ext cx="105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Psychological</a:t>
            </a:r>
            <a:r>
              <a:rPr lang="en-GB" sz="800">
                <a:solidFill>
                  <a:schemeClr val="dk2"/>
                </a:solidFill>
              </a:rPr>
              <a:t> measure</a:t>
            </a:r>
            <a:endParaRPr sz="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2"/>
          <p:cNvPicPr preferRelativeResize="0"/>
          <p:nvPr/>
        </p:nvPicPr>
        <p:blipFill>
          <a:blip r:embed="rId3">
            <a:alphaModFix/>
          </a:blip>
          <a:stretch>
            <a:fillRect/>
          </a:stretch>
        </p:blipFill>
        <p:spPr>
          <a:xfrm>
            <a:off x="152400" y="152400"/>
            <a:ext cx="8839201" cy="4510689"/>
          </a:xfrm>
          <a:prstGeom prst="rect">
            <a:avLst/>
          </a:prstGeom>
          <a:noFill/>
          <a:ln>
            <a:noFill/>
          </a:ln>
        </p:spPr>
      </p:pic>
      <p:pic>
        <p:nvPicPr>
          <p:cNvPr id="365" name="Google Shape;365;p62"/>
          <p:cNvPicPr preferRelativeResize="0"/>
          <p:nvPr/>
        </p:nvPicPr>
        <p:blipFill>
          <a:blip r:embed="rId4">
            <a:alphaModFix/>
          </a:blip>
          <a:stretch>
            <a:fillRect/>
          </a:stretch>
        </p:blipFill>
        <p:spPr>
          <a:xfrm>
            <a:off x="4435375" y="3380725"/>
            <a:ext cx="925200" cy="785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3"/>
          <p:cNvPicPr preferRelativeResize="0"/>
          <p:nvPr/>
        </p:nvPicPr>
        <p:blipFill>
          <a:blip r:embed="rId3">
            <a:alphaModFix/>
          </a:blip>
          <a:stretch>
            <a:fillRect/>
          </a:stretch>
        </p:blipFill>
        <p:spPr>
          <a:xfrm>
            <a:off x="152400" y="152400"/>
            <a:ext cx="8839200" cy="3827567"/>
          </a:xfrm>
          <a:prstGeom prst="rect">
            <a:avLst/>
          </a:prstGeom>
          <a:noFill/>
          <a:ln>
            <a:noFill/>
          </a:ln>
        </p:spPr>
      </p:pic>
      <p:pic>
        <p:nvPicPr>
          <p:cNvPr id="371" name="Google Shape;371;p63"/>
          <p:cNvPicPr preferRelativeResize="0"/>
          <p:nvPr/>
        </p:nvPicPr>
        <p:blipFill>
          <a:blip r:embed="rId4">
            <a:alphaModFix/>
          </a:blip>
          <a:stretch>
            <a:fillRect/>
          </a:stretch>
        </p:blipFill>
        <p:spPr>
          <a:xfrm>
            <a:off x="0" y="2490525"/>
            <a:ext cx="4105150" cy="2581675"/>
          </a:xfrm>
          <a:prstGeom prst="rect">
            <a:avLst/>
          </a:prstGeom>
          <a:noFill/>
          <a:ln>
            <a:noFill/>
          </a:ln>
        </p:spPr>
      </p:pic>
      <p:sp>
        <p:nvSpPr>
          <p:cNvPr id="372" name="Google Shape;372;p63"/>
          <p:cNvSpPr txBox="1"/>
          <p:nvPr/>
        </p:nvSpPr>
        <p:spPr>
          <a:xfrm>
            <a:off x="4572000" y="4068450"/>
            <a:ext cx="417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Ans: There are different virtual objects created at runtime</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4"/>
          <p:cNvSpPr txBox="1"/>
          <p:nvPr/>
        </p:nvSpPr>
        <p:spPr>
          <a:xfrm>
            <a:off x="3654950" y="2458775"/>
            <a:ext cx="422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Lesson 6</a:t>
            </a:r>
            <a:endParaRPr sz="18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5"/>
          <p:cNvPicPr preferRelativeResize="0"/>
          <p:nvPr/>
        </p:nvPicPr>
        <p:blipFill>
          <a:blip r:embed="rId3">
            <a:alphaModFix/>
          </a:blip>
          <a:stretch>
            <a:fillRect/>
          </a:stretch>
        </p:blipFill>
        <p:spPr>
          <a:xfrm>
            <a:off x="152400" y="152400"/>
            <a:ext cx="8839203" cy="1560742"/>
          </a:xfrm>
          <a:prstGeom prst="rect">
            <a:avLst/>
          </a:prstGeom>
          <a:noFill/>
          <a:ln>
            <a:noFill/>
          </a:ln>
        </p:spPr>
      </p:pic>
      <p:pic>
        <p:nvPicPr>
          <p:cNvPr id="383" name="Google Shape;383;p65"/>
          <p:cNvPicPr preferRelativeResize="0"/>
          <p:nvPr/>
        </p:nvPicPr>
        <p:blipFill>
          <a:blip r:embed="rId4">
            <a:alphaModFix/>
          </a:blip>
          <a:stretch>
            <a:fillRect/>
          </a:stretch>
        </p:blipFill>
        <p:spPr>
          <a:xfrm>
            <a:off x="228600" y="1865542"/>
            <a:ext cx="4833577" cy="312555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6"/>
          <p:cNvPicPr preferRelativeResize="0"/>
          <p:nvPr/>
        </p:nvPicPr>
        <p:blipFill>
          <a:blip r:embed="rId3">
            <a:alphaModFix/>
          </a:blip>
          <a:stretch>
            <a:fillRect/>
          </a:stretch>
        </p:blipFill>
        <p:spPr>
          <a:xfrm>
            <a:off x="0" y="3732465"/>
            <a:ext cx="9144000" cy="1411034"/>
          </a:xfrm>
          <a:prstGeom prst="rect">
            <a:avLst/>
          </a:prstGeom>
          <a:noFill/>
          <a:ln>
            <a:noFill/>
          </a:ln>
        </p:spPr>
      </p:pic>
      <p:pic>
        <p:nvPicPr>
          <p:cNvPr id="389" name="Google Shape;389;p66"/>
          <p:cNvPicPr preferRelativeResize="0"/>
          <p:nvPr/>
        </p:nvPicPr>
        <p:blipFill>
          <a:blip r:embed="rId4">
            <a:alphaModFix/>
          </a:blip>
          <a:stretch>
            <a:fillRect/>
          </a:stretch>
        </p:blipFill>
        <p:spPr>
          <a:xfrm>
            <a:off x="152400" y="152400"/>
            <a:ext cx="8839201" cy="1540414"/>
          </a:xfrm>
          <a:prstGeom prst="rect">
            <a:avLst/>
          </a:prstGeom>
          <a:noFill/>
          <a:ln>
            <a:noFill/>
          </a:ln>
        </p:spPr>
      </p:pic>
      <p:pic>
        <p:nvPicPr>
          <p:cNvPr id="390" name="Google Shape;390;p66"/>
          <p:cNvPicPr preferRelativeResize="0"/>
          <p:nvPr/>
        </p:nvPicPr>
        <p:blipFill>
          <a:blip r:embed="rId5">
            <a:alphaModFix/>
          </a:blip>
          <a:stretch>
            <a:fillRect/>
          </a:stretch>
        </p:blipFill>
        <p:spPr>
          <a:xfrm>
            <a:off x="196700" y="2901089"/>
            <a:ext cx="1619250" cy="1543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7"/>
          <p:cNvPicPr preferRelativeResize="0"/>
          <p:nvPr/>
        </p:nvPicPr>
        <p:blipFill>
          <a:blip r:embed="rId3">
            <a:alphaModFix/>
          </a:blip>
          <a:stretch>
            <a:fillRect/>
          </a:stretch>
        </p:blipFill>
        <p:spPr>
          <a:xfrm>
            <a:off x="152400" y="152400"/>
            <a:ext cx="8839198" cy="2498223"/>
          </a:xfrm>
          <a:prstGeom prst="rect">
            <a:avLst/>
          </a:prstGeom>
          <a:noFill/>
          <a:ln>
            <a:noFill/>
          </a:ln>
        </p:spPr>
      </p:pic>
      <p:pic>
        <p:nvPicPr>
          <p:cNvPr id="396" name="Google Shape;396;p67"/>
          <p:cNvPicPr preferRelativeResize="0"/>
          <p:nvPr/>
        </p:nvPicPr>
        <p:blipFill>
          <a:blip r:embed="rId4">
            <a:alphaModFix/>
          </a:blip>
          <a:stretch>
            <a:fillRect/>
          </a:stretch>
        </p:blipFill>
        <p:spPr>
          <a:xfrm>
            <a:off x="2429725" y="1212300"/>
            <a:ext cx="1058000" cy="3854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8"/>
          <p:cNvPicPr preferRelativeResize="0"/>
          <p:nvPr/>
        </p:nvPicPr>
        <p:blipFill>
          <a:blip r:embed="rId3">
            <a:alphaModFix/>
          </a:blip>
          <a:stretch>
            <a:fillRect/>
          </a:stretch>
        </p:blipFill>
        <p:spPr>
          <a:xfrm>
            <a:off x="152400" y="152400"/>
            <a:ext cx="8839203" cy="42960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9"/>
          <p:cNvPicPr preferRelativeResize="0"/>
          <p:nvPr/>
        </p:nvPicPr>
        <p:blipFill>
          <a:blip r:embed="rId3">
            <a:alphaModFix/>
          </a:blip>
          <a:stretch>
            <a:fillRect/>
          </a:stretch>
        </p:blipFill>
        <p:spPr>
          <a:xfrm>
            <a:off x="152400" y="152400"/>
            <a:ext cx="8839200" cy="1192518"/>
          </a:xfrm>
          <a:prstGeom prst="rect">
            <a:avLst/>
          </a:prstGeom>
          <a:noFill/>
          <a:ln>
            <a:noFill/>
          </a:ln>
        </p:spPr>
      </p:pic>
      <p:pic>
        <p:nvPicPr>
          <p:cNvPr id="407" name="Google Shape;407;p69"/>
          <p:cNvPicPr preferRelativeResize="0"/>
          <p:nvPr/>
        </p:nvPicPr>
        <p:blipFill>
          <a:blip r:embed="rId4">
            <a:alphaModFix/>
          </a:blip>
          <a:stretch>
            <a:fillRect/>
          </a:stretch>
        </p:blipFill>
        <p:spPr>
          <a:xfrm>
            <a:off x="152400" y="1300918"/>
            <a:ext cx="8839199" cy="1074918"/>
          </a:xfrm>
          <a:prstGeom prst="rect">
            <a:avLst/>
          </a:prstGeom>
          <a:noFill/>
          <a:ln>
            <a:noFill/>
          </a:ln>
        </p:spPr>
      </p:pic>
      <p:pic>
        <p:nvPicPr>
          <p:cNvPr id="408" name="Google Shape;408;p69"/>
          <p:cNvPicPr preferRelativeResize="0"/>
          <p:nvPr/>
        </p:nvPicPr>
        <p:blipFill>
          <a:blip r:embed="rId5">
            <a:alphaModFix/>
          </a:blip>
          <a:stretch>
            <a:fillRect/>
          </a:stretch>
        </p:blipFill>
        <p:spPr>
          <a:xfrm>
            <a:off x="3059875" y="2680636"/>
            <a:ext cx="3024253" cy="24628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70"/>
          <p:cNvPicPr preferRelativeResize="0"/>
          <p:nvPr/>
        </p:nvPicPr>
        <p:blipFill>
          <a:blip r:embed="rId3">
            <a:alphaModFix/>
          </a:blip>
          <a:stretch>
            <a:fillRect/>
          </a:stretch>
        </p:blipFill>
        <p:spPr>
          <a:xfrm>
            <a:off x="3257550" y="2135950"/>
            <a:ext cx="2628900" cy="2819400"/>
          </a:xfrm>
          <a:prstGeom prst="rect">
            <a:avLst/>
          </a:prstGeom>
          <a:noFill/>
          <a:ln>
            <a:noFill/>
          </a:ln>
        </p:spPr>
      </p:pic>
      <p:pic>
        <p:nvPicPr>
          <p:cNvPr id="414" name="Google Shape;414;p70"/>
          <p:cNvPicPr preferRelativeResize="0"/>
          <p:nvPr/>
        </p:nvPicPr>
        <p:blipFill>
          <a:blip r:embed="rId4">
            <a:alphaModFix/>
          </a:blip>
          <a:stretch>
            <a:fillRect/>
          </a:stretch>
        </p:blipFill>
        <p:spPr>
          <a:xfrm>
            <a:off x="152400" y="152400"/>
            <a:ext cx="8839200" cy="124992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71"/>
          <p:cNvPicPr preferRelativeResize="0"/>
          <p:nvPr/>
        </p:nvPicPr>
        <p:blipFill>
          <a:blip r:embed="rId3">
            <a:alphaModFix/>
          </a:blip>
          <a:stretch>
            <a:fillRect/>
          </a:stretch>
        </p:blipFill>
        <p:spPr>
          <a:xfrm>
            <a:off x="152400" y="152400"/>
            <a:ext cx="5876826" cy="3209275"/>
          </a:xfrm>
          <a:prstGeom prst="rect">
            <a:avLst/>
          </a:prstGeom>
          <a:noFill/>
          <a:ln>
            <a:noFill/>
          </a:ln>
        </p:spPr>
      </p:pic>
      <p:pic>
        <p:nvPicPr>
          <p:cNvPr id="420" name="Google Shape;420;p71"/>
          <p:cNvPicPr preferRelativeResize="0"/>
          <p:nvPr/>
        </p:nvPicPr>
        <p:blipFill>
          <a:blip r:embed="rId4">
            <a:alphaModFix/>
          </a:blip>
          <a:stretch>
            <a:fillRect/>
          </a:stretch>
        </p:blipFill>
        <p:spPr>
          <a:xfrm>
            <a:off x="6181626" y="152400"/>
            <a:ext cx="2438400" cy="468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52400" y="152400"/>
            <a:ext cx="8839201" cy="3995708"/>
          </a:xfrm>
          <a:prstGeom prst="rect">
            <a:avLst/>
          </a:prstGeom>
          <a:noFill/>
          <a:ln>
            <a:noFill/>
          </a:ln>
        </p:spPr>
      </p:pic>
      <p:sp>
        <p:nvSpPr>
          <p:cNvPr id="90" name="Google Shape;90;p18"/>
          <p:cNvSpPr txBox="1"/>
          <p:nvPr/>
        </p:nvSpPr>
        <p:spPr>
          <a:xfrm>
            <a:off x="3569550" y="4060200"/>
            <a:ext cx="61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F</a:t>
            </a:r>
            <a:r>
              <a:rPr lang="en-GB" sz="800">
                <a:solidFill>
                  <a:schemeClr val="dk2"/>
                </a:solidFill>
              </a:rPr>
              <a:t>low</a:t>
            </a:r>
            <a:endParaRPr sz="800">
              <a:solidFill>
                <a:schemeClr val="dk2"/>
              </a:solidFill>
            </a:endParaRPr>
          </a:p>
          <a:p>
            <a:pPr indent="0" lvl="0" marL="0" rtl="0" algn="ctr">
              <a:spcBef>
                <a:spcPts val="0"/>
              </a:spcBef>
              <a:spcAft>
                <a:spcPts val="0"/>
              </a:spcAft>
              <a:buNone/>
            </a:pPr>
            <a:r>
              <a:t/>
            </a:r>
            <a:endParaRPr sz="800">
              <a:solidFill>
                <a:schemeClr val="dk2"/>
              </a:solidFill>
            </a:endParaRPr>
          </a:p>
          <a:p>
            <a:pPr indent="0" lvl="0" marL="0" rtl="0" algn="ctr">
              <a:spcBef>
                <a:spcPts val="0"/>
              </a:spcBef>
              <a:spcAft>
                <a:spcPts val="0"/>
              </a:spcAft>
              <a:buNone/>
            </a:pPr>
            <a:r>
              <a:rPr lang="en-GB" sz="800">
                <a:solidFill>
                  <a:schemeClr val="dk2"/>
                </a:solidFill>
              </a:rPr>
              <a:t>FSS</a:t>
            </a:r>
            <a:endParaRPr sz="800">
              <a:solidFill>
                <a:schemeClr val="dk2"/>
              </a:solidFill>
            </a:endParaRPr>
          </a:p>
        </p:txBody>
      </p:sp>
      <p:sp>
        <p:nvSpPr>
          <p:cNvPr id="91" name="Google Shape;91;p18"/>
          <p:cNvSpPr txBox="1"/>
          <p:nvPr/>
        </p:nvSpPr>
        <p:spPr>
          <a:xfrm>
            <a:off x="4572000" y="4060200"/>
            <a:ext cx="90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Cybersickness</a:t>
            </a:r>
            <a:endParaRPr sz="800">
              <a:solidFill>
                <a:schemeClr val="dk2"/>
              </a:solidFill>
            </a:endParaRPr>
          </a:p>
          <a:p>
            <a:pPr indent="0" lvl="0" marL="0" rtl="0" algn="ctr">
              <a:spcBef>
                <a:spcPts val="0"/>
              </a:spcBef>
              <a:spcAft>
                <a:spcPts val="0"/>
              </a:spcAft>
              <a:buNone/>
            </a:pPr>
            <a:r>
              <a:t/>
            </a:r>
            <a:endParaRPr sz="800">
              <a:solidFill>
                <a:schemeClr val="dk2"/>
              </a:solidFill>
            </a:endParaRPr>
          </a:p>
          <a:p>
            <a:pPr indent="0" lvl="0" marL="0" rtl="0" algn="ctr">
              <a:spcBef>
                <a:spcPts val="0"/>
              </a:spcBef>
              <a:spcAft>
                <a:spcPts val="0"/>
              </a:spcAft>
              <a:buNone/>
            </a:pPr>
            <a:r>
              <a:rPr lang="en-GB" sz="800">
                <a:solidFill>
                  <a:schemeClr val="dk2"/>
                </a:solidFill>
              </a:rPr>
              <a:t>VRSQ</a:t>
            </a:r>
            <a:endParaRPr sz="800">
              <a:solidFill>
                <a:schemeClr val="dk2"/>
              </a:solidFill>
            </a:endParaRPr>
          </a:p>
        </p:txBody>
      </p:sp>
      <p:sp>
        <p:nvSpPr>
          <p:cNvPr id="92" name="Google Shape;92;p18"/>
          <p:cNvSpPr txBox="1"/>
          <p:nvPr/>
        </p:nvSpPr>
        <p:spPr>
          <a:xfrm>
            <a:off x="4017725" y="4060200"/>
            <a:ext cx="75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Prescence</a:t>
            </a:r>
            <a:endParaRPr sz="800">
              <a:solidFill>
                <a:schemeClr val="dk2"/>
              </a:solidFill>
            </a:endParaRPr>
          </a:p>
          <a:p>
            <a:pPr indent="0" lvl="0" marL="0" rtl="0" algn="ctr">
              <a:spcBef>
                <a:spcPts val="0"/>
              </a:spcBef>
              <a:spcAft>
                <a:spcPts val="0"/>
              </a:spcAft>
              <a:buNone/>
            </a:pPr>
            <a:r>
              <a:t/>
            </a:r>
            <a:endParaRPr sz="800">
              <a:solidFill>
                <a:schemeClr val="dk2"/>
              </a:solidFill>
            </a:endParaRPr>
          </a:p>
          <a:p>
            <a:pPr indent="0" lvl="0" marL="0" rtl="0" algn="ctr">
              <a:spcBef>
                <a:spcPts val="0"/>
              </a:spcBef>
              <a:spcAft>
                <a:spcPts val="0"/>
              </a:spcAft>
              <a:buNone/>
            </a:pPr>
            <a:r>
              <a:rPr lang="en-GB" sz="800">
                <a:solidFill>
                  <a:schemeClr val="dk2"/>
                </a:solidFill>
              </a:rPr>
              <a:t>IPQ</a:t>
            </a:r>
            <a:endParaRPr sz="8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72"/>
          <p:cNvPicPr preferRelativeResize="0"/>
          <p:nvPr/>
        </p:nvPicPr>
        <p:blipFill>
          <a:blip r:embed="rId3">
            <a:alphaModFix/>
          </a:blip>
          <a:stretch>
            <a:fillRect/>
          </a:stretch>
        </p:blipFill>
        <p:spPr>
          <a:xfrm>
            <a:off x="152400" y="152400"/>
            <a:ext cx="8839197" cy="1872967"/>
          </a:xfrm>
          <a:prstGeom prst="rect">
            <a:avLst/>
          </a:prstGeom>
          <a:noFill/>
          <a:ln>
            <a:noFill/>
          </a:ln>
        </p:spPr>
      </p:pic>
      <p:pic>
        <p:nvPicPr>
          <p:cNvPr id="426" name="Google Shape;426;p72"/>
          <p:cNvPicPr preferRelativeResize="0"/>
          <p:nvPr/>
        </p:nvPicPr>
        <p:blipFill>
          <a:blip r:embed="rId4">
            <a:alphaModFix/>
          </a:blip>
          <a:stretch>
            <a:fillRect/>
          </a:stretch>
        </p:blipFill>
        <p:spPr>
          <a:xfrm>
            <a:off x="152400" y="2177767"/>
            <a:ext cx="8839199" cy="18648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73"/>
          <p:cNvPicPr preferRelativeResize="0"/>
          <p:nvPr/>
        </p:nvPicPr>
        <p:blipFill>
          <a:blip r:embed="rId3">
            <a:alphaModFix/>
          </a:blip>
          <a:stretch>
            <a:fillRect/>
          </a:stretch>
        </p:blipFill>
        <p:spPr>
          <a:xfrm>
            <a:off x="152400" y="152400"/>
            <a:ext cx="8839200" cy="2267712"/>
          </a:xfrm>
          <a:prstGeom prst="rect">
            <a:avLst/>
          </a:prstGeom>
          <a:noFill/>
          <a:ln>
            <a:noFill/>
          </a:ln>
        </p:spPr>
      </p:pic>
      <p:pic>
        <p:nvPicPr>
          <p:cNvPr id="432" name="Google Shape;432;p73"/>
          <p:cNvPicPr preferRelativeResize="0"/>
          <p:nvPr/>
        </p:nvPicPr>
        <p:blipFill>
          <a:blip r:embed="rId4">
            <a:alphaModFix/>
          </a:blip>
          <a:stretch>
            <a:fillRect/>
          </a:stretch>
        </p:blipFill>
        <p:spPr>
          <a:xfrm>
            <a:off x="152400" y="2572512"/>
            <a:ext cx="8839200" cy="86933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74"/>
          <p:cNvPicPr preferRelativeResize="0"/>
          <p:nvPr/>
        </p:nvPicPr>
        <p:blipFill>
          <a:blip r:embed="rId3">
            <a:alphaModFix/>
          </a:blip>
          <a:stretch>
            <a:fillRect/>
          </a:stretch>
        </p:blipFill>
        <p:spPr>
          <a:xfrm>
            <a:off x="152400" y="152400"/>
            <a:ext cx="8839200" cy="2165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52400" y="152400"/>
            <a:ext cx="8839199" cy="4026121"/>
          </a:xfrm>
          <a:prstGeom prst="rect">
            <a:avLst/>
          </a:prstGeom>
          <a:noFill/>
          <a:ln>
            <a:noFill/>
          </a:ln>
        </p:spPr>
      </p:pic>
      <p:sp>
        <p:nvSpPr>
          <p:cNvPr id="98" name="Google Shape;98;p19"/>
          <p:cNvSpPr txBox="1"/>
          <p:nvPr/>
        </p:nvSpPr>
        <p:spPr>
          <a:xfrm>
            <a:off x="3569550" y="4060200"/>
            <a:ext cx="61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Flow</a:t>
            </a:r>
            <a:endParaRPr sz="800">
              <a:solidFill>
                <a:schemeClr val="dk2"/>
              </a:solidFill>
            </a:endParaRPr>
          </a:p>
        </p:txBody>
      </p:sp>
      <p:sp>
        <p:nvSpPr>
          <p:cNvPr id="99" name="Google Shape;99;p19"/>
          <p:cNvSpPr txBox="1"/>
          <p:nvPr/>
        </p:nvSpPr>
        <p:spPr>
          <a:xfrm>
            <a:off x="4572000" y="406020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Cybersickness</a:t>
            </a:r>
            <a:endParaRPr sz="800">
              <a:solidFill>
                <a:schemeClr val="dk2"/>
              </a:solidFill>
            </a:endParaRPr>
          </a:p>
        </p:txBody>
      </p:sp>
      <p:sp>
        <p:nvSpPr>
          <p:cNvPr id="100" name="Google Shape;100;p19"/>
          <p:cNvSpPr txBox="1"/>
          <p:nvPr/>
        </p:nvSpPr>
        <p:spPr>
          <a:xfrm>
            <a:off x="4017725" y="4060200"/>
            <a:ext cx="75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Prescence</a:t>
            </a:r>
            <a:endParaRPr sz="800">
              <a:solidFill>
                <a:schemeClr val="dk2"/>
              </a:solidFill>
            </a:endParaRPr>
          </a:p>
        </p:txBody>
      </p:sp>
      <p:sp>
        <p:nvSpPr>
          <p:cNvPr id="101" name="Google Shape;101;p19"/>
          <p:cNvSpPr txBox="1"/>
          <p:nvPr/>
        </p:nvSpPr>
        <p:spPr>
          <a:xfrm>
            <a:off x="5909350" y="400970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Experiential</a:t>
            </a:r>
            <a:endParaRPr sz="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52400" y="152400"/>
            <a:ext cx="8839200" cy="4232749"/>
          </a:xfrm>
          <a:prstGeom prst="rect">
            <a:avLst/>
          </a:prstGeom>
          <a:noFill/>
          <a:ln>
            <a:noFill/>
          </a:ln>
        </p:spPr>
      </p:pic>
      <p:sp>
        <p:nvSpPr>
          <p:cNvPr id="107" name="Google Shape;107;p20"/>
          <p:cNvSpPr txBox="1"/>
          <p:nvPr/>
        </p:nvSpPr>
        <p:spPr>
          <a:xfrm>
            <a:off x="4766825" y="4247800"/>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Validated </a:t>
            </a:r>
            <a:r>
              <a:rPr lang="en-GB" sz="800">
                <a:solidFill>
                  <a:schemeClr val="dk2"/>
                </a:solidFill>
              </a:rPr>
              <a:t>questionnaire</a:t>
            </a:r>
            <a:endParaRPr sz="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 y="152400"/>
            <a:ext cx="8839200" cy="4232749"/>
          </a:xfrm>
          <a:prstGeom prst="rect">
            <a:avLst/>
          </a:prstGeom>
          <a:noFill/>
          <a:ln>
            <a:noFill/>
          </a:ln>
        </p:spPr>
      </p:pic>
      <p:sp>
        <p:nvSpPr>
          <p:cNvPr id="113" name="Google Shape;113;p21"/>
          <p:cNvSpPr txBox="1"/>
          <p:nvPr/>
        </p:nvSpPr>
        <p:spPr>
          <a:xfrm>
            <a:off x="4766825" y="4247800"/>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Validated questionnaire</a:t>
            </a:r>
            <a:endParaRPr sz="800">
              <a:solidFill>
                <a:schemeClr val="dk2"/>
              </a:solidFill>
            </a:endParaRPr>
          </a:p>
        </p:txBody>
      </p:sp>
      <p:sp>
        <p:nvSpPr>
          <p:cNvPr id="114" name="Google Shape;114;p21"/>
          <p:cNvSpPr txBox="1"/>
          <p:nvPr/>
        </p:nvSpPr>
        <p:spPr>
          <a:xfrm>
            <a:off x="3504900" y="424780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observations</a:t>
            </a:r>
            <a:endParaRPr sz="800">
              <a:solidFill>
                <a:schemeClr val="dk2"/>
              </a:solidFill>
            </a:endParaRPr>
          </a:p>
        </p:txBody>
      </p:sp>
      <p:sp>
        <p:nvSpPr>
          <p:cNvPr id="115" name="Google Shape;115;p21"/>
          <p:cNvSpPr txBox="1"/>
          <p:nvPr/>
        </p:nvSpPr>
        <p:spPr>
          <a:xfrm>
            <a:off x="4118250" y="4309450"/>
            <a:ext cx="907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interview</a:t>
            </a:r>
            <a:endParaRPr sz="800">
              <a:solidFill>
                <a:schemeClr val="dk2"/>
              </a:solidFill>
            </a:endParaRPr>
          </a:p>
        </p:txBody>
      </p:sp>
      <p:sp>
        <p:nvSpPr>
          <p:cNvPr id="116" name="Google Shape;116;p21"/>
          <p:cNvSpPr txBox="1"/>
          <p:nvPr/>
        </p:nvSpPr>
        <p:spPr>
          <a:xfrm>
            <a:off x="5450625" y="4124650"/>
            <a:ext cx="90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Post experience interview</a:t>
            </a:r>
            <a:endParaRPr sz="800">
              <a:solidFill>
                <a:schemeClr val="dk2"/>
              </a:solidFill>
            </a:endParaRPr>
          </a:p>
        </p:txBody>
      </p:sp>
      <p:sp>
        <p:nvSpPr>
          <p:cNvPr id="117" name="Google Shape;117;p21"/>
          <p:cNvSpPr txBox="1"/>
          <p:nvPr/>
        </p:nvSpPr>
        <p:spPr>
          <a:xfrm>
            <a:off x="6428200" y="3201475"/>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Quantitative datas</a:t>
            </a:r>
            <a:endParaRPr sz="800">
              <a:solidFill>
                <a:schemeClr val="dk2"/>
              </a:solidFill>
            </a:endParaRPr>
          </a:p>
        </p:txBody>
      </p:sp>
      <p:sp>
        <p:nvSpPr>
          <p:cNvPr id="118" name="Google Shape;118;p21"/>
          <p:cNvSpPr txBox="1"/>
          <p:nvPr/>
        </p:nvSpPr>
        <p:spPr>
          <a:xfrm>
            <a:off x="6028750" y="4186150"/>
            <a:ext cx="90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dk2"/>
                </a:solidFill>
              </a:rPr>
              <a:t>Psychological sensing</a:t>
            </a:r>
            <a:endParaRPr sz="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